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273" r:id="rId3"/>
    <p:sldId id="263" r:id="rId4"/>
    <p:sldId id="267" r:id="rId5"/>
    <p:sldId id="277" r:id="rId6"/>
    <p:sldId id="278" r:id="rId7"/>
    <p:sldId id="279" r:id="rId8"/>
    <p:sldId id="264" r:id="rId9"/>
    <p:sldId id="268" r:id="rId10"/>
    <p:sldId id="269" r:id="rId11"/>
    <p:sldId id="270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00CC66"/>
    <a:srgbClr val="00CC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881A4-FABE-4883-B508-6808EF06E982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C660D-2AB9-433D-8B77-64B54D18CDC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878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AB30-CA6C-49DB-BA5C-281711151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FE512-6363-4DD4-B1F9-F7B8A66DA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B7B18-CB28-421A-AE8E-E239BE73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AB696-E696-4B3F-A25E-7307B172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0D92C-9755-4C5F-BA20-583B2AA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31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9AA6-0054-4EC5-97F3-E814F172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48977-DE12-4F30-92D8-B76EBFE78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CFE79-B740-46C5-968D-5520146B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13F7-64A4-4AC0-B7C8-DC404920F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3CA5C-FBE2-44FC-8D59-DB0F487A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752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CFAAEE-D208-46E6-81B6-9B94FA7CA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7BB6F-EF24-4128-832B-BEE6D529B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F4911-F5F3-481A-AB50-B275087F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40711-4234-483D-A4FF-C3A01B1B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805E3-C102-4D1E-8E70-DEA85309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917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EF92F-7B14-4864-A17E-2788F66B7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8502B-C861-4733-98FB-FD31953F5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478DB-25C8-4482-B4E2-2EBDD032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A1C22-9E8B-42FC-A58C-0C90BFDF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06832-7D96-475A-BCB8-D44964AA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178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FCF08-4BF1-46C5-A407-2B5AA358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7009D-C826-413C-8250-21DF08843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606AF-AEF9-4545-A5BC-F50F59BB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107DC-4012-4BAE-8BD2-8F8E24AC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D227F-1508-40EB-A089-BE9D029B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248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34D6-46BD-43F4-AD0C-656EF676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FF198-D9FA-4167-98A8-6BF26767F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14407-6B32-4A74-B356-95A7A2433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2316E-9BB9-4A3B-AD22-7A610661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CEEF-A55E-4008-9AAD-6B9E5121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16556-4455-40A9-9EFB-93C2E737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97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C0E3-1F19-40B2-90F0-AECBDC37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A8B98-F0A8-4E43-9110-E98E7734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F76B8-85AD-4C70-8832-7C5BCA4F8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1ED82-0D10-4C66-8A25-D282C4C2E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079CE-E7EA-4D1E-A078-005A0ABB2E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A163DA-577C-4163-AC7E-BCA74829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1676A6-712B-4ED3-82B3-60774D30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880209-391A-48B8-BCC9-EFCB8BA1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63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DB414-91A9-4201-9CC6-74392F2B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9FFCF-C16D-4574-86D0-563712D2D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F5AED-C442-4815-B1B5-4DD2B9818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B78D4-C580-4A76-B885-4C355B3F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280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10E71-C2AA-46CB-8043-B15FDFAA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234E9-CC02-49B9-8EA1-B376CF7C6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97C4D-6CDF-49D0-B13B-D326483DB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9932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81D06-948D-4B35-BE9B-58C1C32B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0130D-8AA0-40E3-9671-84896F9C8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56C62-5994-48F8-851A-F42140E73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BB41A-B397-4740-9ACD-4744602E9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3DF5B-8597-4092-9ABA-64F93ADD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F88BD-08A5-4975-BD39-DC81BF05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55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9A2AD-A586-4381-A4AE-160D2BC5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DF3-F4AA-4936-86DB-BD08ABC64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71700-A126-42CA-87D0-52F624293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E1F38-E6C3-4564-A964-DB75E99E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24185-D2E1-4EBD-8E4B-CA9C1568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2B789-0888-4E2D-9146-AE6DB5F4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452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DBCBF-EA3E-4838-B78B-854949CB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88C4F-10C1-4D18-93A3-96951BA7D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A1BF1-8238-44ED-BE88-C1B1FE318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7AF0E-4044-4D6B-AC1E-D2A0DE9392AF}" type="datetimeFigureOut">
              <a:rPr lang="en-IN" smtClean="0"/>
              <a:t>16-08-2020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EBDAB-AB05-4167-8655-CA21ECD0F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51664-7DB5-4FF2-A5A3-186EECF5F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2060A-4139-4004-B285-FF587B49D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28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739B8-C692-4983-97CE-CD5D0B279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037" y="510091"/>
            <a:ext cx="9382812" cy="1356415"/>
          </a:xfr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en-I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ENERGY CENTRAL SCHOOL-04, RAWATBHATA</a:t>
            </a:r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123FE-9701-420B-9C76-E616AB50A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6037" y="1979628"/>
            <a:ext cx="9382812" cy="472282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l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		:	XII</a:t>
            </a:r>
          </a:p>
          <a:p>
            <a:pPr algn="l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	:	PHYSICS </a:t>
            </a:r>
          </a:p>
          <a:p>
            <a:pPr algn="l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	:	11</a:t>
            </a:r>
          </a:p>
          <a:p>
            <a:pPr algn="l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I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UAL </a:t>
            </a:r>
            <a:r>
              <a:rPr lang="en-I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ATURE </a:t>
            </a:r>
            <a:r>
              <a:rPr lang="en-I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I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ADIATION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 </a:t>
            </a:r>
            <a:r>
              <a:rPr lang="en-I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ATTER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MODULE-3</a:t>
            </a:r>
          </a:p>
          <a:p>
            <a:pPr algn="l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I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	: 	Ms Soniya Moreshwar Sayam</a:t>
            </a:r>
          </a:p>
          <a:p>
            <a:pPr algn="l"/>
            <a:r>
              <a:rPr lang="en-I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(PGT-PHYSICS</a:t>
            </a:r>
            <a:r>
              <a:rPr lang="en-IN" i="1" dirty="0"/>
              <a:t>)</a:t>
            </a:r>
          </a:p>
        </p:txBody>
      </p:sp>
      <p:pic>
        <p:nvPicPr>
          <p:cNvPr id="5124" name="Picture 4" descr="10 or so things you should know about Albert Einstein and his ...">
            <a:extLst>
              <a:ext uri="{FF2B5EF4-FFF2-40B4-BE49-F238E27FC236}">
                <a16:creationId xmlns:a16="http://schemas.microsoft.com/office/drawing/2014/main" id="{047D0462-C4DC-4E0A-B4F9-57689840A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552" y="2061623"/>
            <a:ext cx="2601019" cy="146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0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E7E413-1A84-44C1-9FE1-3059D6E1C4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46755"/>
                <a:ext cx="10515600" cy="5630208"/>
              </a:xfr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 BROGLIE WAVELENGTH FOR ELECTRON: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studied previously, de Broglie wavelength is given by: </a:t>
                </a:r>
              </a:p>
              <a:p>
                <a:pPr marL="0" indent="0">
                  <a:buNone/>
                </a:pPr>
                <a:r>
                  <a:rPr lang="en-US" sz="2400" b="1" dirty="0">
                    <a:cs typeface="Times New Roman" panose="02020603050405020304" pitchFamily="18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𝝀</m:t>
                    </m:r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or  </a:t>
                </a:r>
                <a:r>
                  <a:rPr lang="en-US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𝝀</m:t>
                    </m:r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kinetic energy is related to momentum as :</a:t>
                </a:r>
              </a:p>
              <a:p>
                <a:pPr marL="0" indent="0">
                  <a:buNone/>
                </a:pPr>
                <a:r>
                  <a:rPr lang="en-US" sz="2400" b="0" dirty="0"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        p  =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electron Charge (e); (Kinetic Energy ): 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𝑲𝑬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𝒆𝑽</m:t>
                    </m:r>
                    <m:r>
                      <a:rPr lang="en-US" sz="2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endParaRPr lang="en-US" sz="2400" b="1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𝝀</m:t>
                    </m:r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𝐾𝐸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𝑒𝑉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rad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𝝀</m:t>
                    </m:r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𝟐𝟐𝟕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nm (For Electrons only)</a:t>
                </a:r>
              </a:p>
              <a:p>
                <a:pPr marL="0" indent="0">
                  <a:buNone/>
                </a:pPr>
                <a:endParaRPr lang="en-I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E7E413-1A84-44C1-9FE1-3059D6E1C4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46755"/>
                <a:ext cx="10515600" cy="5630208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:a16="http://schemas.microsoft.com/office/drawing/2014/main" id="{6C27BC01-F56F-4A5F-A6A3-DFB5DE6DE64E}"/>
              </a:ext>
            </a:extLst>
          </p:cNvPr>
          <p:cNvSpPr/>
          <p:nvPr/>
        </p:nvSpPr>
        <p:spPr>
          <a:xfrm>
            <a:off x="2017336" y="4939645"/>
            <a:ext cx="358219" cy="216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8C60C19-9CBB-4D15-98C0-73ECE4404276}"/>
              </a:ext>
            </a:extLst>
          </p:cNvPr>
          <p:cNvSpPr/>
          <p:nvPr/>
        </p:nvSpPr>
        <p:spPr>
          <a:xfrm>
            <a:off x="2017336" y="5608948"/>
            <a:ext cx="358219" cy="216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B6581A0-0163-46A7-945F-E69147911784}"/>
              </a:ext>
            </a:extLst>
          </p:cNvPr>
          <p:cNvSpPr/>
          <p:nvPr/>
        </p:nvSpPr>
        <p:spPr>
          <a:xfrm>
            <a:off x="2017336" y="3959258"/>
            <a:ext cx="358219" cy="216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996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3FFC0-0ACE-4D6F-A931-025F4608C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901"/>
            <a:ext cx="10515600" cy="56490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:</a:t>
            </a:r>
          </a:p>
          <a:p>
            <a:pPr marL="571500" indent="-571500" algn="just">
              <a:buAutoNum type="roman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Broglie wavelength is inversely proportional to the velocity of the particle.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If the particle moves faster, then the wavelength will be smaller and vice versa.</a:t>
            </a:r>
          </a:p>
          <a:p>
            <a:pPr marL="571500" indent="-571500" algn="just">
              <a:buAutoNum type="roman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particle is at rest, then the de Broglie wavelength is infinite. Such a wave can not be visualized. </a:t>
            </a:r>
          </a:p>
          <a:p>
            <a:pPr marL="571500" indent="-571500" algn="just">
              <a:buAutoNum type="roman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Broglie wavelength is inversely proportional to the mass of the particle. The wavelength associated with a heavier particle is smaller than that with a lighter particle.</a:t>
            </a:r>
          </a:p>
          <a:p>
            <a:pPr marL="571500" indent="-571500" algn="just">
              <a:buAutoNum type="roman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Broglie wavelength is independent of the charge of the particle. Matter waves, like electromagnetic waves, can travel in vacuum and hence they are not mechanical waves.</a:t>
            </a:r>
          </a:p>
          <a:p>
            <a:pPr marL="0" indent="0" algn="just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Matter waves are not electromagnetic waves because they are not produced by accelerated charges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3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3123FE-9701-420B-9C76-E616AB50A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989" y="320511"/>
            <a:ext cx="9334508" cy="632538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CONTINUED…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A8797C7-4621-4DE7-A105-97F068A9E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AF469F-7699-4485-9C47-A77AF701AD73}"/>
              </a:ext>
            </a:extLst>
          </p:cNvPr>
          <p:cNvSpPr/>
          <p:nvPr/>
        </p:nvSpPr>
        <p:spPr>
          <a:xfrm>
            <a:off x="968989" y="2147203"/>
            <a:ext cx="9156605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 YOU 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WATCHING!</a:t>
            </a:r>
            <a:endParaRPr lang="en-IN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57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3123FE-9701-420B-9C76-E616AB50A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6037" y="329938"/>
            <a:ext cx="9382812" cy="641965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IN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Topics to be discussed ……</a:t>
            </a:r>
          </a:p>
          <a:p>
            <a:endParaRPr lang="en-I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photoelectric effect</a:t>
            </a:r>
            <a:endParaRPr lang="en-IN" sz="3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photoelectric Cell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Broglie wave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Broglie wavelength for electron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63240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3343D-F13C-4E3F-9589-B429CC502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377"/>
            <a:ext cx="10515600" cy="623111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PHOTOELECTRIC EFFECT PHOTOELECTRIC CELL: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device which converts light energy into electrical energy is called photoelectric cell. It is also called as photocell or electric eye. </a:t>
            </a:r>
          </a:p>
          <a:p>
            <a:pPr marL="0" indent="0" algn="just"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radiation of suitable frequency is made</a:t>
            </a:r>
          </a:p>
          <a:p>
            <a:pPr marL="0" indent="0" algn="just"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fall on cathode, photoelectrons are emitted, </a:t>
            </a:r>
          </a:p>
          <a:p>
            <a:pPr marL="0" indent="0" algn="just"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are attracted by the anode. </a:t>
            </a:r>
          </a:p>
          <a:p>
            <a:pPr marL="0" indent="0" algn="just"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 is kept at positive potential with respect </a:t>
            </a:r>
          </a:p>
          <a:p>
            <a:pPr marL="0" indent="0" algn="just"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cathode.</a:t>
            </a:r>
          </a:p>
          <a:p>
            <a:pPr marL="0" indent="0" algn="just">
              <a:buNone/>
            </a:pP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arrangement results in the flow of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when the radiation falls on the metal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surface. This current can be measured using the microammeter.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Burglar Alarm Archives - The Fact Factor">
            <a:extLst>
              <a:ext uri="{FF2B5EF4-FFF2-40B4-BE49-F238E27FC236}">
                <a16:creationId xmlns:a16="http://schemas.microsoft.com/office/drawing/2014/main" id="{486DBEBA-5E8C-44BA-B0ED-7115C694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69" y="1932495"/>
            <a:ext cx="3351132" cy="349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70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EC96A-F517-4AD8-B63F-1E7E23519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8792"/>
            <a:ext cx="10515600" cy="59765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THE PHOTOELECTRIC CELLS: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Photoelectric cells are used in the television camera for telecasting scenes and are also used in the photo-telegraphy.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Photocells are used for sound recording and video recording.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used in burglar alarms and fire alarms. 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used in the counting machines. 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Photocells are also used to measure the temperature of stars and study their spectrum.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used to switch on and off the streetlight without any manual attention.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used in the photometry to compare the illuminating powers of the two sources.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used to locate minor flaws in metallic sheets.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used to determine the opacity of solids and liquids.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used to sort out the materials of different shades.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used to control the temperature of the chemical reactions.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used for the determination of the Planck’s constant. </a:t>
            </a:r>
          </a:p>
        </p:txBody>
      </p:sp>
    </p:spTree>
    <p:extLst>
      <p:ext uri="{BB962C8B-B14F-4D97-AF65-F5344CB8AC3E}">
        <p14:creationId xmlns:p14="http://schemas.microsoft.com/office/powerpoint/2010/main" val="2078963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EC96A-F517-4AD8-B63F-1E7E23519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8792"/>
            <a:ext cx="10515600" cy="59765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THE PHOTOELECTRIC CELLS: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used in the counting machines.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8BF2F-EB13-4A08-9E88-E35CB5868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51349"/>
            <a:ext cx="10515599" cy="437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35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EC96A-F517-4AD8-B63F-1E7E23519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8792"/>
            <a:ext cx="10515600" cy="59765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THE PHOTOELECTRIC CELLS: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used in burglar alarms and fire alarms.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04BDC-5895-4ECA-B913-9D9F9D379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79" y="1808768"/>
            <a:ext cx="9605913" cy="43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58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EC96A-F517-4AD8-B63F-1E7E23519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8792"/>
            <a:ext cx="10515600" cy="59765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THE PHOTOELECTRIC CELLS: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 door opener system: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3638A-A5A2-4A29-B05A-6D5A8B18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" y="1885361"/>
            <a:ext cx="10322351" cy="43363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EDF871-3191-44F3-90AB-B833BC9E3C80}"/>
              </a:ext>
            </a:extLst>
          </p:cNvPr>
          <p:cNvSpPr/>
          <p:nvPr/>
        </p:nvSpPr>
        <p:spPr>
          <a:xfrm>
            <a:off x="4769962" y="5750351"/>
            <a:ext cx="2658359" cy="16968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48FC0-E0BD-414C-9AAA-A67F9398DB6E}"/>
              </a:ext>
            </a:extLst>
          </p:cNvPr>
          <p:cNvSpPr/>
          <p:nvPr/>
        </p:nvSpPr>
        <p:spPr>
          <a:xfrm>
            <a:off x="5429839" y="5920033"/>
            <a:ext cx="1414021" cy="16968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118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D63561-037A-4118-AB23-169C9DCCC5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27901"/>
                <a:ext cx="10653074" cy="5854045"/>
              </a:xfr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PHOTONS- PACKETS OF ENERGY</a:t>
                </a:r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US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Electrically neutral,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effect of Electric field or magnetic field </a:t>
                </a:r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Massless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𝒊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𝑬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𝝂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𝒉𝒄</m:t>
                        </m:r>
                      </m:num>
                      <m:den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ii)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Momentum: </a:t>
                </a:r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and Momentum depends only on Frequency (or wavelength).</a:t>
                </a:r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photon collides with particle, then </a:t>
                </a:r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momentum will remain conserved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like any other normal collision. But some photos may die in collision (Number of photon may change after Collison)</a:t>
                </a:r>
              </a:p>
              <a:p>
                <a:pPr marL="514350" indent="-514350" algn="just">
                  <a:buFont typeface="+mj-lt"/>
                  <a:buAutoNum type="arabicPeriod"/>
                </a:pP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photons possess same energy irrespective of intensity of light. </a:t>
                </a:r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 in intensity only increases the no. of photons.</a:t>
                </a:r>
                <a:endParaRPr lang="en-IN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endParaRPr lang="en-I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D63561-037A-4118-AB23-169C9DCCC5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27901"/>
                <a:ext cx="10653074" cy="5854045"/>
              </a:xfrm>
              <a:blipFill>
                <a:blip r:embed="rId2"/>
                <a:stretch>
                  <a:fillRect l="-1030" t="-1873" r="-108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99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777837-F56D-4F75-99AA-7A21665EC5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71340"/>
                <a:ext cx="10515600" cy="5863472"/>
              </a:xfr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endPara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 </a:t>
                </a:r>
                <a:r>
                  <a:rPr lang="en-US" sz="35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ROGLIE WAVE</a:t>
                </a:r>
              </a:p>
              <a:p>
                <a:pPr algn="just">
                  <a:buFont typeface="Courier New" panose="02070309020205020404" pitchFamily="49" charset="0"/>
                  <a:buChar char="o"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According to de Broglie, a moving material particle can be associated with a wave. i.e. a wave can guide the motion of the particle. The waves associated with the moving material particles are known as de Broglie waves or matter waves. </a:t>
                </a:r>
                <a:endParaRPr lang="en-IN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Courier New" panose="02070309020205020404" pitchFamily="49" charset="0"/>
                  <a:buChar char="o"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Expression for de Broglie wave: λ </a:t>
                </a:r>
              </a:p>
              <a:p>
                <a:pPr marL="0" indent="0" algn="just"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According to quantum theory, the energy of the photon is :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𝑬</m:t>
                    </m:r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400" b="1" i="1" dirty="0" err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en-US" sz="2400" b="1" i="1" dirty="0" err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𝝂</m:t>
                    </m:r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𝒉𝒄</m:t>
                        </m:r>
                      </m:num>
                      <m:den>
                        <m: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den>
                    </m:f>
                  </m:oMath>
                </a14:m>
                <a:endPara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According to Einstein’s theory, the energy of the photon is: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𝑬</m:t>
                    </m:r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𝒎𝒄</m:t>
                        </m:r>
                      </m:e>
                      <m:sup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marL="0" indent="0" algn="just"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:r>
                  <a:rPr lang="en-US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𝝀</m:t>
                    </m:r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;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= mc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momentum of a photon</a:t>
                </a:r>
              </a:p>
              <a:p>
                <a:pPr marL="0" indent="0" algn="just">
                  <a:buNone/>
                </a:pPr>
                <a:endPara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      </m:t>
                    </m:r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𝝀</m:t>
                    </m:r>
                    <m:r>
                      <a:rPr lang="en-US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den>
                    </m:f>
                  </m:oMath>
                </a14:m>
                <a:r>
                  <a:rPr lang="en-US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buFont typeface="Courier New" panose="02070309020205020404" pitchFamily="49" charset="0"/>
                  <a:buChar char="o"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instead of a photon, we have a material particle of mass m moving with velocity v, then the equation becomes </a:t>
                </a:r>
                <a14:m>
                  <m:oMath xmlns:m="http://schemas.openxmlformats.org/officeDocument/2006/math">
                    <m:r>
                      <a:rPr 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𝝀</m:t>
                    </m:r>
                    <m:r>
                      <a:rPr lang="en-US" sz="26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IN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IN" sz="26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𝒎𝒗</m:t>
                        </m:r>
                      </m:den>
                    </m:f>
                  </m:oMath>
                </a14:m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 is the expression for de Broglie wavelength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777837-F56D-4F75-99AA-7A21665EC5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71340"/>
                <a:ext cx="10515600" cy="5863472"/>
              </a:xfrm>
              <a:blipFill>
                <a:blip r:embed="rId2"/>
                <a:stretch>
                  <a:fillRect l="-695" r="-63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Represent a wave graphically. Show in the diagram, the wavelength ...">
            <a:extLst>
              <a:ext uri="{FF2B5EF4-FFF2-40B4-BE49-F238E27FC236}">
                <a16:creationId xmlns:a16="http://schemas.microsoft.com/office/drawing/2014/main" id="{5DEF09A4-6789-4F78-AB8A-3D8FEF17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35" y="3429000"/>
            <a:ext cx="2553827" cy="15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859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828</Words>
  <Application>Microsoft Office PowerPoint</Application>
  <PresentationFormat>Widescreen</PresentationFormat>
  <Paragraphs>107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ATOMIC ENERGY CENTRAL SCHOOL-04, RAWATBHATA.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ATOMIC ENERGY CENTRAL SCHOOL-04, RAWATBHATA.</dc:title>
  <dc:creator>LENOVO</dc:creator>
  <cp:lastModifiedBy>LENOVO</cp:lastModifiedBy>
  <cp:revision>154</cp:revision>
  <dcterms:created xsi:type="dcterms:W3CDTF">2020-08-09T10:18:00Z</dcterms:created>
  <dcterms:modified xsi:type="dcterms:W3CDTF">2020-08-16T10:47:05Z</dcterms:modified>
</cp:coreProperties>
</file>